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54"/>
  </p:normalViewPr>
  <p:slideViewPr>
    <p:cSldViewPr snapToGrid="0" snapToObjects="1">
      <p:cViewPr varScale="1">
        <p:scale>
          <a:sx n="102" d="100"/>
          <a:sy n="102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877CF3-BE50-45D3-9500-163E1FF979E8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60CB7E8-922D-4A72-A8A7-5314953E5785}">
      <dgm:prSet/>
      <dgm:spPr/>
      <dgm:t>
        <a:bodyPr/>
        <a:lstStyle/>
        <a:p>
          <a:r>
            <a:rPr lang="en-US" dirty="0"/>
            <a:t>Analysis of major accident-prone States and Counties</a:t>
          </a:r>
        </a:p>
      </dgm:t>
    </dgm:pt>
    <dgm:pt modelId="{1B8BCCC8-B051-4862-B56C-C258F9B4CF56}" type="parTrans" cxnId="{DDBAC039-D84E-4D42-8AE0-8326628D0FA5}">
      <dgm:prSet/>
      <dgm:spPr/>
      <dgm:t>
        <a:bodyPr/>
        <a:lstStyle/>
        <a:p>
          <a:endParaRPr lang="en-US"/>
        </a:p>
      </dgm:t>
    </dgm:pt>
    <dgm:pt modelId="{B3BE3B0D-E161-4772-8A2A-F9C24A82BB9E}" type="sibTrans" cxnId="{DDBAC039-D84E-4D42-8AE0-8326628D0FA5}">
      <dgm:prSet/>
      <dgm:spPr/>
      <dgm:t>
        <a:bodyPr/>
        <a:lstStyle/>
        <a:p>
          <a:endParaRPr lang="en-US"/>
        </a:p>
      </dgm:t>
    </dgm:pt>
    <dgm:pt modelId="{FC79DF66-1138-4BAE-A52D-3AB1F10FEC3A}">
      <dgm:prSet/>
      <dgm:spPr/>
      <dgm:t>
        <a:bodyPr/>
        <a:lstStyle/>
        <a:p>
          <a:r>
            <a:rPr lang="en-US" dirty="0"/>
            <a:t>Prediction of safer travel hours during the week</a:t>
          </a:r>
        </a:p>
      </dgm:t>
    </dgm:pt>
    <dgm:pt modelId="{580934CB-6456-4B2B-A989-652FF313CD56}" type="parTrans" cxnId="{BCF979E5-62E9-4644-B07A-D425643CD4E1}">
      <dgm:prSet/>
      <dgm:spPr/>
      <dgm:t>
        <a:bodyPr/>
        <a:lstStyle/>
        <a:p>
          <a:endParaRPr lang="en-US"/>
        </a:p>
      </dgm:t>
    </dgm:pt>
    <dgm:pt modelId="{11B1FF66-E39C-41A5-8A6D-38C3673F74DE}" type="sibTrans" cxnId="{BCF979E5-62E9-4644-B07A-D425643CD4E1}">
      <dgm:prSet/>
      <dgm:spPr/>
      <dgm:t>
        <a:bodyPr/>
        <a:lstStyle/>
        <a:p>
          <a:endParaRPr lang="en-US"/>
        </a:p>
      </dgm:t>
    </dgm:pt>
    <dgm:pt modelId="{43B0B1F3-055B-4A80-B826-5A211DC60C2B}">
      <dgm:prSet/>
      <dgm:spPr/>
      <dgm:t>
        <a:bodyPr/>
        <a:lstStyle/>
        <a:p>
          <a:r>
            <a:rPr lang="en-US"/>
            <a:t>Weather analysis of accidents</a:t>
          </a:r>
        </a:p>
      </dgm:t>
    </dgm:pt>
    <dgm:pt modelId="{FEB9B682-7F57-4AE9-AE72-80584653CB45}" type="parTrans" cxnId="{56D4969C-03ED-4095-AC0A-BD1DB5B3021D}">
      <dgm:prSet/>
      <dgm:spPr/>
      <dgm:t>
        <a:bodyPr/>
        <a:lstStyle/>
        <a:p>
          <a:endParaRPr lang="en-US"/>
        </a:p>
      </dgm:t>
    </dgm:pt>
    <dgm:pt modelId="{44D53C0B-9DD2-4E50-9118-81121EBFF2E7}" type="sibTrans" cxnId="{56D4969C-03ED-4095-AC0A-BD1DB5B3021D}">
      <dgm:prSet/>
      <dgm:spPr/>
      <dgm:t>
        <a:bodyPr/>
        <a:lstStyle/>
        <a:p>
          <a:endParaRPr lang="en-US"/>
        </a:p>
      </dgm:t>
    </dgm:pt>
    <dgm:pt modelId="{B53FC6B0-B1A9-B34A-A1BE-F41F9E761965}" type="pres">
      <dgm:prSet presAssocID="{21877CF3-BE50-45D3-9500-163E1FF979E8}" presName="linear" presStyleCnt="0">
        <dgm:presLayoutVars>
          <dgm:animLvl val="lvl"/>
          <dgm:resizeHandles val="exact"/>
        </dgm:presLayoutVars>
      </dgm:prSet>
      <dgm:spPr/>
    </dgm:pt>
    <dgm:pt modelId="{14B0F620-1EE2-164F-BE46-8417407D7259}" type="pres">
      <dgm:prSet presAssocID="{F60CB7E8-922D-4A72-A8A7-5314953E57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93D7BC6-8F44-204E-B876-3897805CDF16}" type="pres">
      <dgm:prSet presAssocID="{B3BE3B0D-E161-4772-8A2A-F9C24A82BB9E}" presName="spacer" presStyleCnt="0"/>
      <dgm:spPr/>
    </dgm:pt>
    <dgm:pt modelId="{34D3B3DA-9068-0441-9E49-377006FB666C}" type="pres">
      <dgm:prSet presAssocID="{FC79DF66-1138-4BAE-A52D-3AB1F10FEC3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0BA4B9-9AC5-2841-B625-F9F7AC7F134E}" type="pres">
      <dgm:prSet presAssocID="{11B1FF66-E39C-41A5-8A6D-38C3673F74DE}" presName="spacer" presStyleCnt="0"/>
      <dgm:spPr/>
    </dgm:pt>
    <dgm:pt modelId="{6D08741B-6C76-4F45-90B9-D404770D33E4}" type="pres">
      <dgm:prSet presAssocID="{43B0B1F3-055B-4A80-B826-5A211DC60C2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6D6C506-8A50-8649-B0FB-05E82FBBCB7F}" type="presOf" srcId="{43B0B1F3-055B-4A80-B826-5A211DC60C2B}" destId="{6D08741B-6C76-4F45-90B9-D404770D33E4}" srcOrd="0" destOrd="0" presId="urn:microsoft.com/office/officeart/2005/8/layout/vList2"/>
    <dgm:cxn modelId="{363A6432-9FD7-3E4E-AAF5-3EFF032B7CE8}" type="presOf" srcId="{FC79DF66-1138-4BAE-A52D-3AB1F10FEC3A}" destId="{34D3B3DA-9068-0441-9E49-377006FB666C}" srcOrd="0" destOrd="0" presId="urn:microsoft.com/office/officeart/2005/8/layout/vList2"/>
    <dgm:cxn modelId="{DDBAC039-D84E-4D42-8AE0-8326628D0FA5}" srcId="{21877CF3-BE50-45D3-9500-163E1FF979E8}" destId="{F60CB7E8-922D-4A72-A8A7-5314953E5785}" srcOrd="0" destOrd="0" parTransId="{1B8BCCC8-B051-4862-B56C-C258F9B4CF56}" sibTransId="{B3BE3B0D-E161-4772-8A2A-F9C24A82BB9E}"/>
    <dgm:cxn modelId="{2D4DCD49-9CC1-6C4E-B0B0-CEFADB7D62EE}" type="presOf" srcId="{F60CB7E8-922D-4A72-A8A7-5314953E5785}" destId="{14B0F620-1EE2-164F-BE46-8417407D7259}" srcOrd="0" destOrd="0" presId="urn:microsoft.com/office/officeart/2005/8/layout/vList2"/>
    <dgm:cxn modelId="{ECF9BD98-5B06-8249-8A2C-2EF5829BA11C}" type="presOf" srcId="{21877CF3-BE50-45D3-9500-163E1FF979E8}" destId="{B53FC6B0-B1A9-B34A-A1BE-F41F9E761965}" srcOrd="0" destOrd="0" presId="urn:microsoft.com/office/officeart/2005/8/layout/vList2"/>
    <dgm:cxn modelId="{56D4969C-03ED-4095-AC0A-BD1DB5B3021D}" srcId="{21877CF3-BE50-45D3-9500-163E1FF979E8}" destId="{43B0B1F3-055B-4A80-B826-5A211DC60C2B}" srcOrd="2" destOrd="0" parTransId="{FEB9B682-7F57-4AE9-AE72-80584653CB45}" sibTransId="{44D53C0B-9DD2-4E50-9118-81121EBFF2E7}"/>
    <dgm:cxn modelId="{BCF979E5-62E9-4644-B07A-D425643CD4E1}" srcId="{21877CF3-BE50-45D3-9500-163E1FF979E8}" destId="{FC79DF66-1138-4BAE-A52D-3AB1F10FEC3A}" srcOrd="1" destOrd="0" parTransId="{580934CB-6456-4B2B-A989-652FF313CD56}" sibTransId="{11B1FF66-E39C-41A5-8A6D-38C3673F74DE}"/>
    <dgm:cxn modelId="{DB6A5C37-62A6-E742-9585-3AE6355E7C4C}" type="presParOf" srcId="{B53FC6B0-B1A9-B34A-A1BE-F41F9E761965}" destId="{14B0F620-1EE2-164F-BE46-8417407D7259}" srcOrd="0" destOrd="0" presId="urn:microsoft.com/office/officeart/2005/8/layout/vList2"/>
    <dgm:cxn modelId="{2B43AF1E-E2CB-9A42-BF9E-59E2463E85A2}" type="presParOf" srcId="{B53FC6B0-B1A9-B34A-A1BE-F41F9E761965}" destId="{793D7BC6-8F44-204E-B876-3897805CDF16}" srcOrd="1" destOrd="0" presId="urn:microsoft.com/office/officeart/2005/8/layout/vList2"/>
    <dgm:cxn modelId="{421965A3-01F7-1247-BAFE-1CC081E481D7}" type="presParOf" srcId="{B53FC6B0-B1A9-B34A-A1BE-F41F9E761965}" destId="{34D3B3DA-9068-0441-9E49-377006FB666C}" srcOrd="2" destOrd="0" presId="urn:microsoft.com/office/officeart/2005/8/layout/vList2"/>
    <dgm:cxn modelId="{7E515873-BA0B-DB47-8731-D4BA174939F4}" type="presParOf" srcId="{B53FC6B0-B1A9-B34A-A1BE-F41F9E761965}" destId="{1E0BA4B9-9AC5-2841-B625-F9F7AC7F134E}" srcOrd="3" destOrd="0" presId="urn:microsoft.com/office/officeart/2005/8/layout/vList2"/>
    <dgm:cxn modelId="{70DD4D3C-AA1F-0545-8D15-C6660AB494A3}" type="presParOf" srcId="{B53FC6B0-B1A9-B34A-A1BE-F41F9E761965}" destId="{6D08741B-6C76-4F45-90B9-D404770D33E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77D749-5768-4344-B0EE-EBFCD668308D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2615432-7055-4066-99C8-A6029DD520FF}">
      <dgm:prSet/>
      <dgm:spPr/>
      <dgm:t>
        <a:bodyPr/>
        <a:lstStyle/>
        <a:p>
          <a:r>
            <a:rPr lang="en-US"/>
            <a:t>High Time in processing of data due to its volume</a:t>
          </a:r>
        </a:p>
      </dgm:t>
    </dgm:pt>
    <dgm:pt modelId="{E702BE92-AE61-4688-BC2F-DEDCD1ECC7FD}" type="parTrans" cxnId="{BC1F7008-C3F6-49D2-9EC9-03744A03AC71}">
      <dgm:prSet/>
      <dgm:spPr/>
      <dgm:t>
        <a:bodyPr/>
        <a:lstStyle/>
        <a:p>
          <a:endParaRPr lang="en-US"/>
        </a:p>
      </dgm:t>
    </dgm:pt>
    <dgm:pt modelId="{3DD509AF-2497-4400-9CB4-D95E860A8755}" type="sibTrans" cxnId="{BC1F7008-C3F6-49D2-9EC9-03744A03AC71}">
      <dgm:prSet/>
      <dgm:spPr/>
      <dgm:t>
        <a:bodyPr/>
        <a:lstStyle/>
        <a:p>
          <a:endParaRPr lang="en-US"/>
        </a:p>
      </dgm:t>
    </dgm:pt>
    <dgm:pt modelId="{5C3A9617-3DC8-4EA6-9C25-3EFC1EB5809C}">
      <dgm:prSet/>
      <dgm:spPr/>
      <dgm:t>
        <a:bodyPr/>
        <a:lstStyle/>
        <a:p>
          <a:r>
            <a:rPr lang="en-US"/>
            <a:t>Missing data in different variables</a:t>
          </a:r>
        </a:p>
      </dgm:t>
    </dgm:pt>
    <dgm:pt modelId="{5D62CA16-F588-4787-8297-AA8EBC9F0133}" type="parTrans" cxnId="{0AA617F3-BA66-4B84-9948-E0AAECCFC738}">
      <dgm:prSet/>
      <dgm:spPr/>
      <dgm:t>
        <a:bodyPr/>
        <a:lstStyle/>
        <a:p>
          <a:endParaRPr lang="en-US"/>
        </a:p>
      </dgm:t>
    </dgm:pt>
    <dgm:pt modelId="{37920E35-56CC-49EC-8874-FAC66E79976F}" type="sibTrans" cxnId="{0AA617F3-BA66-4B84-9948-E0AAECCFC738}">
      <dgm:prSet/>
      <dgm:spPr/>
      <dgm:t>
        <a:bodyPr/>
        <a:lstStyle/>
        <a:p>
          <a:endParaRPr lang="en-US"/>
        </a:p>
      </dgm:t>
    </dgm:pt>
    <dgm:pt modelId="{B7EC66DF-BC1F-414E-AF0C-650A482D4D53}">
      <dgm:prSet/>
      <dgm:spPr/>
      <dgm:t>
        <a:bodyPr/>
        <a:lstStyle/>
        <a:p>
          <a:r>
            <a:rPr lang="en-US"/>
            <a:t>Difficulty in finding additional datasets for population</a:t>
          </a:r>
        </a:p>
      </dgm:t>
    </dgm:pt>
    <dgm:pt modelId="{F5AF4EA4-E866-4CBE-9A89-2D6A71CBAE95}" type="parTrans" cxnId="{048C1293-AF11-4885-B494-8C733E111B0E}">
      <dgm:prSet/>
      <dgm:spPr/>
      <dgm:t>
        <a:bodyPr/>
        <a:lstStyle/>
        <a:p>
          <a:endParaRPr lang="en-US"/>
        </a:p>
      </dgm:t>
    </dgm:pt>
    <dgm:pt modelId="{0D46E18D-3FDF-4ECD-A99E-D21BC2A4DFA3}" type="sibTrans" cxnId="{048C1293-AF11-4885-B494-8C733E111B0E}">
      <dgm:prSet/>
      <dgm:spPr/>
      <dgm:t>
        <a:bodyPr/>
        <a:lstStyle/>
        <a:p>
          <a:endParaRPr lang="en-US"/>
        </a:p>
      </dgm:t>
    </dgm:pt>
    <dgm:pt modelId="{1A3BA46F-0498-F945-BB1F-5AF18E3E1D30}" type="pres">
      <dgm:prSet presAssocID="{5D77D749-5768-4344-B0EE-EBFCD668308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B264C7-C67B-254E-A758-E0D250ED03BD}" type="pres">
      <dgm:prSet presAssocID="{72615432-7055-4066-99C8-A6029DD520FF}" presName="hierRoot1" presStyleCnt="0"/>
      <dgm:spPr/>
    </dgm:pt>
    <dgm:pt modelId="{FC095C72-ED32-7749-8EF8-167B195AAFD9}" type="pres">
      <dgm:prSet presAssocID="{72615432-7055-4066-99C8-A6029DD520FF}" presName="composite" presStyleCnt="0"/>
      <dgm:spPr/>
    </dgm:pt>
    <dgm:pt modelId="{730F8D55-90C5-5145-8288-39B634E54F99}" type="pres">
      <dgm:prSet presAssocID="{72615432-7055-4066-99C8-A6029DD520FF}" presName="background" presStyleLbl="node0" presStyleIdx="0" presStyleCnt="3"/>
      <dgm:spPr/>
    </dgm:pt>
    <dgm:pt modelId="{97B943D3-ECA2-064B-81DF-85D2D40008F4}" type="pres">
      <dgm:prSet presAssocID="{72615432-7055-4066-99C8-A6029DD520FF}" presName="text" presStyleLbl="fgAcc0" presStyleIdx="0" presStyleCnt="3">
        <dgm:presLayoutVars>
          <dgm:chPref val="3"/>
        </dgm:presLayoutVars>
      </dgm:prSet>
      <dgm:spPr/>
    </dgm:pt>
    <dgm:pt modelId="{F25706D7-079B-9F47-8D34-4950AA105F1B}" type="pres">
      <dgm:prSet presAssocID="{72615432-7055-4066-99C8-A6029DD520FF}" presName="hierChild2" presStyleCnt="0"/>
      <dgm:spPr/>
    </dgm:pt>
    <dgm:pt modelId="{5FDFDBB8-269A-3743-971D-295E016FDFD9}" type="pres">
      <dgm:prSet presAssocID="{5C3A9617-3DC8-4EA6-9C25-3EFC1EB5809C}" presName="hierRoot1" presStyleCnt="0"/>
      <dgm:spPr/>
    </dgm:pt>
    <dgm:pt modelId="{9090572C-E30A-F84E-954E-6CC9537F024C}" type="pres">
      <dgm:prSet presAssocID="{5C3A9617-3DC8-4EA6-9C25-3EFC1EB5809C}" presName="composite" presStyleCnt="0"/>
      <dgm:spPr/>
    </dgm:pt>
    <dgm:pt modelId="{94C2F912-1F0F-4A4C-96B2-98CE5708B0E5}" type="pres">
      <dgm:prSet presAssocID="{5C3A9617-3DC8-4EA6-9C25-3EFC1EB5809C}" presName="background" presStyleLbl="node0" presStyleIdx="1" presStyleCnt="3"/>
      <dgm:spPr/>
    </dgm:pt>
    <dgm:pt modelId="{F628D053-9A9D-7E4B-B510-C6A08E170BC7}" type="pres">
      <dgm:prSet presAssocID="{5C3A9617-3DC8-4EA6-9C25-3EFC1EB5809C}" presName="text" presStyleLbl="fgAcc0" presStyleIdx="1" presStyleCnt="3">
        <dgm:presLayoutVars>
          <dgm:chPref val="3"/>
        </dgm:presLayoutVars>
      </dgm:prSet>
      <dgm:spPr/>
    </dgm:pt>
    <dgm:pt modelId="{CC3957FD-8F21-E04A-B8A8-FC315106B7CC}" type="pres">
      <dgm:prSet presAssocID="{5C3A9617-3DC8-4EA6-9C25-3EFC1EB5809C}" presName="hierChild2" presStyleCnt="0"/>
      <dgm:spPr/>
    </dgm:pt>
    <dgm:pt modelId="{631A0AFD-FC58-4145-80AD-715F977CD804}" type="pres">
      <dgm:prSet presAssocID="{B7EC66DF-BC1F-414E-AF0C-650A482D4D53}" presName="hierRoot1" presStyleCnt="0"/>
      <dgm:spPr/>
    </dgm:pt>
    <dgm:pt modelId="{16A9BE87-5A00-F24D-9DAE-F30EDA6FC2F1}" type="pres">
      <dgm:prSet presAssocID="{B7EC66DF-BC1F-414E-AF0C-650A482D4D53}" presName="composite" presStyleCnt="0"/>
      <dgm:spPr/>
    </dgm:pt>
    <dgm:pt modelId="{5330207F-45FD-7149-89CB-29F424125759}" type="pres">
      <dgm:prSet presAssocID="{B7EC66DF-BC1F-414E-AF0C-650A482D4D53}" presName="background" presStyleLbl="node0" presStyleIdx="2" presStyleCnt="3"/>
      <dgm:spPr/>
    </dgm:pt>
    <dgm:pt modelId="{92C73822-6F87-3144-A84A-5E1911F98F33}" type="pres">
      <dgm:prSet presAssocID="{B7EC66DF-BC1F-414E-AF0C-650A482D4D53}" presName="text" presStyleLbl="fgAcc0" presStyleIdx="2" presStyleCnt="3">
        <dgm:presLayoutVars>
          <dgm:chPref val="3"/>
        </dgm:presLayoutVars>
      </dgm:prSet>
      <dgm:spPr/>
    </dgm:pt>
    <dgm:pt modelId="{3DB4D874-244B-8749-80D2-23561A58EB26}" type="pres">
      <dgm:prSet presAssocID="{B7EC66DF-BC1F-414E-AF0C-650A482D4D53}" presName="hierChild2" presStyleCnt="0"/>
      <dgm:spPr/>
    </dgm:pt>
  </dgm:ptLst>
  <dgm:cxnLst>
    <dgm:cxn modelId="{9C218802-D962-554D-BC3C-97F11C8EA28F}" type="presOf" srcId="{5D77D749-5768-4344-B0EE-EBFCD668308D}" destId="{1A3BA46F-0498-F945-BB1F-5AF18E3E1D30}" srcOrd="0" destOrd="0" presId="urn:microsoft.com/office/officeart/2005/8/layout/hierarchy1"/>
    <dgm:cxn modelId="{BC1F7008-C3F6-49D2-9EC9-03744A03AC71}" srcId="{5D77D749-5768-4344-B0EE-EBFCD668308D}" destId="{72615432-7055-4066-99C8-A6029DD520FF}" srcOrd="0" destOrd="0" parTransId="{E702BE92-AE61-4688-BC2F-DEDCD1ECC7FD}" sibTransId="{3DD509AF-2497-4400-9CB4-D95E860A8755}"/>
    <dgm:cxn modelId="{048C1293-AF11-4885-B494-8C733E111B0E}" srcId="{5D77D749-5768-4344-B0EE-EBFCD668308D}" destId="{B7EC66DF-BC1F-414E-AF0C-650A482D4D53}" srcOrd="2" destOrd="0" parTransId="{F5AF4EA4-E866-4CBE-9A89-2D6A71CBAE95}" sibTransId="{0D46E18D-3FDF-4ECD-A99E-D21BC2A4DFA3}"/>
    <dgm:cxn modelId="{03079295-0CE1-4441-BACB-39A1DA45E530}" type="presOf" srcId="{5C3A9617-3DC8-4EA6-9C25-3EFC1EB5809C}" destId="{F628D053-9A9D-7E4B-B510-C6A08E170BC7}" srcOrd="0" destOrd="0" presId="urn:microsoft.com/office/officeart/2005/8/layout/hierarchy1"/>
    <dgm:cxn modelId="{E34FA6B5-3715-AD44-9DE4-A6B39BEDEAF7}" type="presOf" srcId="{72615432-7055-4066-99C8-A6029DD520FF}" destId="{97B943D3-ECA2-064B-81DF-85D2D40008F4}" srcOrd="0" destOrd="0" presId="urn:microsoft.com/office/officeart/2005/8/layout/hierarchy1"/>
    <dgm:cxn modelId="{0AA617F3-BA66-4B84-9948-E0AAECCFC738}" srcId="{5D77D749-5768-4344-B0EE-EBFCD668308D}" destId="{5C3A9617-3DC8-4EA6-9C25-3EFC1EB5809C}" srcOrd="1" destOrd="0" parTransId="{5D62CA16-F588-4787-8297-AA8EBC9F0133}" sibTransId="{37920E35-56CC-49EC-8874-FAC66E79976F}"/>
    <dgm:cxn modelId="{326578FB-BED8-A542-9EA5-3039080BC46C}" type="presOf" srcId="{B7EC66DF-BC1F-414E-AF0C-650A482D4D53}" destId="{92C73822-6F87-3144-A84A-5E1911F98F33}" srcOrd="0" destOrd="0" presId="urn:microsoft.com/office/officeart/2005/8/layout/hierarchy1"/>
    <dgm:cxn modelId="{C8E4C841-71B6-0542-B743-86986F62CF7F}" type="presParOf" srcId="{1A3BA46F-0498-F945-BB1F-5AF18E3E1D30}" destId="{40B264C7-C67B-254E-A758-E0D250ED03BD}" srcOrd="0" destOrd="0" presId="urn:microsoft.com/office/officeart/2005/8/layout/hierarchy1"/>
    <dgm:cxn modelId="{5E37643B-949C-1944-BFAA-F40DB0DA4A95}" type="presParOf" srcId="{40B264C7-C67B-254E-A758-E0D250ED03BD}" destId="{FC095C72-ED32-7749-8EF8-167B195AAFD9}" srcOrd="0" destOrd="0" presId="urn:microsoft.com/office/officeart/2005/8/layout/hierarchy1"/>
    <dgm:cxn modelId="{1E030AA9-A713-B34D-8BB6-E69E2CC358D5}" type="presParOf" srcId="{FC095C72-ED32-7749-8EF8-167B195AAFD9}" destId="{730F8D55-90C5-5145-8288-39B634E54F99}" srcOrd="0" destOrd="0" presId="urn:microsoft.com/office/officeart/2005/8/layout/hierarchy1"/>
    <dgm:cxn modelId="{1B4E1E46-7577-D344-9F62-4AA29CC84953}" type="presParOf" srcId="{FC095C72-ED32-7749-8EF8-167B195AAFD9}" destId="{97B943D3-ECA2-064B-81DF-85D2D40008F4}" srcOrd="1" destOrd="0" presId="urn:microsoft.com/office/officeart/2005/8/layout/hierarchy1"/>
    <dgm:cxn modelId="{3E2E4886-283C-2D46-9812-38E91FB8AA15}" type="presParOf" srcId="{40B264C7-C67B-254E-A758-E0D250ED03BD}" destId="{F25706D7-079B-9F47-8D34-4950AA105F1B}" srcOrd="1" destOrd="0" presId="urn:microsoft.com/office/officeart/2005/8/layout/hierarchy1"/>
    <dgm:cxn modelId="{8B136D70-2B60-DF4E-A95A-ED72D472BDD1}" type="presParOf" srcId="{1A3BA46F-0498-F945-BB1F-5AF18E3E1D30}" destId="{5FDFDBB8-269A-3743-971D-295E016FDFD9}" srcOrd="1" destOrd="0" presId="urn:microsoft.com/office/officeart/2005/8/layout/hierarchy1"/>
    <dgm:cxn modelId="{C0176B4A-BC63-8D47-A276-70D12B5AD7D5}" type="presParOf" srcId="{5FDFDBB8-269A-3743-971D-295E016FDFD9}" destId="{9090572C-E30A-F84E-954E-6CC9537F024C}" srcOrd="0" destOrd="0" presId="urn:microsoft.com/office/officeart/2005/8/layout/hierarchy1"/>
    <dgm:cxn modelId="{245BEC34-621A-404D-9452-CFFB8E329CA6}" type="presParOf" srcId="{9090572C-E30A-F84E-954E-6CC9537F024C}" destId="{94C2F912-1F0F-4A4C-96B2-98CE5708B0E5}" srcOrd="0" destOrd="0" presId="urn:microsoft.com/office/officeart/2005/8/layout/hierarchy1"/>
    <dgm:cxn modelId="{70A48D1B-A03A-BA4E-862E-2025E4751BA6}" type="presParOf" srcId="{9090572C-E30A-F84E-954E-6CC9537F024C}" destId="{F628D053-9A9D-7E4B-B510-C6A08E170BC7}" srcOrd="1" destOrd="0" presId="urn:microsoft.com/office/officeart/2005/8/layout/hierarchy1"/>
    <dgm:cxn modelId="{6BF900BE-A0E6-7741-9C3B-DA992CE2A351}" type="presParOf" srcId="{5FDFDBB8-269A-3743-971D-295E016FDFD9}" destId="{CC3957FD-8F21-E04A-B8A8-FC315106B7CC}" srcOrd="1" destOrd="0" presId="urn:microsoft.com/office/officeart/2005/8/layout/hierarchy1"/>
    <dgm:cxn modelId="{81888A02-06A6-E442-A328-B661DEF79280}" type="presParOf" srcId="{1A3BA46F-0498-F945-BB1F-5AF18E3E1D30}" destId="{631A0AFD-FC58-4145-80AD-715F977CD804}" srcOrd="2" destOrd="0" presId="urn:microsoft.com/office/officeart/2005/8/layout/hierarchy1"/>
    <dgm:cxn modelId="{D16D6827-1C72-164D-B4B2-59750B1966F0}" type="presParOf" srcId="{631A0AFD-FC58-4145-80AD-715F977CD804}" destId="{16A9BE87-5A00-F24D-9DAE-F30EDA6FC2F1}" srcOrd="0" destOrd="0" presId="urn:microsoft.com/office/officeart/2005/8/layout/hierarchy1"/>
    <dgm:cxn modelId="{818BAE29-B518-B842-80E0-725450E31CC2}" type="presParOf" srcId="{16A9BE87-5A00-F24D-9DAE-F30EDA6FC2F1}" destId="{5330207F-45FD-7149-89CB-29F424125759}" srcOrd="0" destOrd="0" presId="urn:microsoft.com/office/officeart/2005/8/layout/hierarchy1"/>
    <dgm:cxn modelId="{1C1FA3D4-AC9C-EB48-AE15-6396C739EA9A}" type="presParOf" srcId="{16A9BE87-5A00-F24D-9DAE-F30EDA6FC2F1}" destId="{92C73822-6F87-3144-A84A-5E1911F98F33}" srcOrd="1" destOrd="0" presId="urn:microsoft.com/office/officeart/2005/8/layout/hierarchy1"/>
    <dgm:cxn modelId="{C3D16E58-90E3-5C40-9F43-BC462FD14D9F}" type="presParOf" srcId="{631A0AFD-FC58-4145-80AD-715F977CD804}" destId="{3DB4D874-244B-8749-80D2-23561A58EB2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0F620-1EE2-164F-BE46-8417407D7259}">
      <dsp:nvSpPr>
        <dsp:cNvPr id="0" name=""/>
        <dsp:cNvSpPr/>
      </dsp:nvSpPr>
      <dsp:spPr>
        <a:xfrm>
          <a:off x="0" y="776799"/>
          <a:ext cx="10515600" cy="8634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Analysis of major accident-prone States and Counties</a:t>
          </a:r>
        </a:p>
      </dsp:txBody>
      <dsp:txXfrm>
        <a:off x="42151" y="818950"/>
        <a:ext cx="10431298" cy="779158"/>
      </dsp:txXfrm>
    </dsp:sp>
    <dsp:sp modelId="{34D3B3DA-9068-0441-9E49-377006FB666C}">
      <dsp:nvSpPr>
        <dsp:cNvPr id="0" name=""/>
        <dsp:cNvSpPr/>
      </dsp:nvSpPr>
      <dsp:spPr>
        <a:xfrm>
          <a:off x="0" y="1743939"/>
          <a:ext cx="10515600" cy="8634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Prediction of safer travel hours during the week</a:t>
          </a:r>
        </a:p>
      </dsp:txBody>
      <dsp:txXfrm>
        <a:off x="42151" y="1786090"/>
        <a:ext cx="10431298" cy="779158"/>
      </dsp:txXfrm>
    </dsp:sp>
    <dsp:sp modelId="{6D08741B-6C76-4F45-90B9-D404770D33E4}">
      <dsp:nvSpPr>
        <dsp:cNvPr id="0" name=""/>
        <dsp:cNvSpPr/>
      </dsp:nvSpPr>
      <dsp:spPr>
        <a:xfrm>
          <a:off x="0" y="2711079"/>
          <a:ext cx="10515600" cy="8634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Weather analysis of accidents</a:t>
          </a:r>
        </a:p>
      </dsp:txBody>
      <dsp:txXfrm>
        <a:off x="42151" y="2753230"/>
        <a:ext cx="10431298" cy="779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F8D55-90C5-5145-8288-39B634E54F99}">
      <dsp:nvSpPr>
        <dsp:cNvPr id="0" name=""/>
        <dsp:cNvSpPr/>
      </dsp:nvSpPr>
      <dsp:spPr>
        <a:xfrm>
          <a:off x="0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943D3-ECA2-064B-81DF-85D2D40008F4}">
      <dsp:nvSpPr>
        <dsp:cNvPr id="0" name=""/>
        <dsp:cNvSpPr/>
      </dsp:nvSpPr>
      <dsp:spPr>
        <a:xfrm>
          <a:off x="341494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High Time in processing of data due to its volume</a:t>
          </a:r>
        </a:p>
      </dsp:txBody>
      <dsp:txXfrm>
        <a:off x="398656" y="1088253"/>
        <a:ext cx="2959127" cy="1837317"/>
      </dsp:txXfrm>
    </dsp:sp>
    <dsp:sp modelId="{94C2F912-1F0F-4A4C-96B2-98CE5708B0E5}">
      <dsp:nvSpPr>
        <dsp:cNvPr id="0" name=""/>
        <dsp:cNvSpPr/>
      </dsp:nvSpPr>
      <dsp:spPr>
        <a:xfrm>
          <a:off x="3756441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8D053-9A9D-7E4B-B510-C6A08E170BC7}">
      <dsp:nvSpPr>
        <dsp:cNvPr id="0" name=""/>
        <dsp:cNvSpPr/>
      </dsp:nvSpPr>
      <dsp:spPr>
        <a:xfrm>
          <a:off x="4097935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Missing data in different variables</a:t>
          </a:r>
        </a:p>
      </dsp:txBody>
      <dsp:txXfrm>
        <a:off x="4155097" y="1088253"/>
        <a:ext cx="2959127" cy="1837317"/>
      </dsp:txXfrm>
    </dsp:sp>
    <dsp:sp modelId="{5330207F-45FD-7149-89CB-29F424125759}">
      <dsp:nvSpPr>
        <dsp:cNvPr id="0" name=""/>
        <dsp:cNvSpPr/>
      </dsp:nvSpPr>
      <dsp:spPr>
        <a:xfrm>
          <a:off x="7512882" y="706671"/>
          <a:ext cx="3073451" cy="19516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73822-6F87-3144-A84A-5E1911F98F33}">
      <dsp:nvSpPr>
        <dsp:cNvPr id="0" name=""/>
        <dsp:cNvSpPr/>
      </dsp:nvSpPr>
      <dsp:spPr>
        <a:xfrm>
          <a:off x="7854377" y="1031091"/>
          <a:ext cx="3073451" cy="19516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Difficulty in finding additional datasets for population</a:t>
          </a:r>
        </a:p>
      </dsp:txBody>
      <dsp:txXfrm>
        <a:off x="7911539" y="1088253"/>
        <a:ext cx="2959127" cy="1837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A2217-D5A4-2F47-A8A2-6BB78E454425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C7B05-11AD-644A-8FEC-4CA5B753A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39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C7B05-11AD-644A-8FEC-4CA5B753AD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8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6CCA-B9D9-114A-A21B-3CCB019F2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4221BA-46DC-594B-9096-6426EAE2D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EE178-0538-6E45-A652-2FC2D2E6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5A65A-7682-C348-870C-5666C1C19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A96A2-F3B8-BD48-A548-4D1FEE35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8585-D555-C140-852A-32EB2CB9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691A2-DFFB-8A43-991B-8446A0F61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03EE5-2499-FA49-B710-A2F9D5DA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3C605-3EEB-2442-BEE4-6D8D1D710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E47B4-01C7-7247-849F-0109C2FE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75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3D06F-FEA9-344D-89DC-82D3FE906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DA4C4-709D-2F49-998E-E314EA713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982C7-69AC-FC45-A0C0-9B40529E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5AA0B-3BAE-6942-B73B-10459A9E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4AC8B-DC77-1740-910F-E46221CD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5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EE3B-6BAC-374D-9E8C-1C757B231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02A59-8432-4246-9DCE-2FB51CDE3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7DA1E-7B16-914A-8A14-C66B16E6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077EE-6325-D042-92BB-D301283B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0C5C2-EA6F-C847-8590-2D837A5A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5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B96B6-7482-E94A-BB0B-4B5CE127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9E969-A358-6944-A660-6B0C966F2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F1010-BCAB-4B47-9918-ECC0C78A7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749E2-1B7D-4A46-B91E-A041EF2C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3CC91-97E2-E644-B99E-EF3FC6D9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6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12E02-F9E0-BB45-9AC4-1175BE35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2539-A7AB-704E-BC9F-8A75E6F49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4323F-205E-2240-9D98-7B86B60F9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41ED0-9911-9342-866D-2372B655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FB2A9-9D15-7140-81A1-1BCE255A6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5BB97-4489-334F-9561-85BC13C2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0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165F-B041-F74A-A784-13C66FDF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A813E-68A9-C54F-B818-7E53C42B7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1A552-6AC7-5246-BB0B-62DB60D90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3504D-1C81-4D41-97DD-D2A8EFDC4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20DC3-C3ED-DB4E-9A0A-EB85705BDF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D3100-663B-6247-8AC3-DE6B2196E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25BD9-3D1C-DF46-94D4-DBF06A08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8A4B7-4827-B147-9C3F-FDF4AC7A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83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353-A44B-9341-BC5D-5961D05E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0F317-D37B-6140-8D54-E062EE50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7C966-EE19-DC41-B5DE-5BE8D6320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DAD5-C96C-6A47-9BB3-0778C193A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6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17539C-A462-6D4B-B3E3-94C28990C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2CFB2-E173-B649-A3B4-4D379F7B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FA3FC-05EE-EC40-8CEC-AC9C3F44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57C5-66D3-9B41-8BF8-0F85AF0F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0238-CFB6-6A43-A1EB-9E1A3B51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92D0F-477E-1A4C-8F6C-3244A53CB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6E0E6-CF49-E545-859B-624533B12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AB64A-EA72-9941-A127-FD8C45725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51715-A780-A84A-A3EA-46B887FB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0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9C3F-AB45-0E4D-92AA-9B126167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30E26D-9BF4-074A-A11D-DA3C58F760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E75E3-D390-6C4F-947B-19880F79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A8FA1-E9CC-E344-82EA-A3CF6531F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D861B-D23C-174D-9390-B3FC2CCD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3FF64-C846-A443-A472-43150F9AB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1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D8DA5-80B0-DF48-A367-A53A397F5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C2186-EB62-1940-852E-EF45668F6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2B6C0-BC76-CB4C-B99D-BFADF4BAB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84C2A-16B0-934C-AC4F-61896E872B36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320DD-87AE-264A-8738-D370CC61D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22750-306F-E24B-9AE7-F1943AA53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30BF9-B7BA-FC47-B923-FAF554E2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7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175DA871-42DA-440C-BBA1-5D8335050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513429" y="338202"/>
            <a:ext cx="12702380" cy="71450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349E5-CAB9-1B4C-9857-C0D6A723B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503250"/>
            <a:ext cx="10058400" cy="19257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US Accidents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F9BB6-EED7-4F48-9878-9215FA085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Rochana Dudwadkar</a:t>
            </a:r>
          </a:p>
          <a:p>
            <a:r>
              <a:rPr lang="en-US" sz="2800" dirty="0" err="1">
                <a:solidFill>
                  <a:srgbClr val="FFFFFF"/>
                </a:solidFill>
              </a:rPr>
              <a:t>Akhila</a:t>
            </a:r>
            <a:r>
              <a:rPr lang="en-US" sz="2800" dirty="0">
                <a:solidFill>
                  <a:srgbClr val="FFFFFF"/>
                </a:solidFill>
              </a:rPr>
              <a:t> Konda</a:t>
            </a: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0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4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1B956-8353-F747-A949-52C289E98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D36585-1CB2-420D-969A-534DE36954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6872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1122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4B72A-9BA0-EC43-A030-C5F53B6E4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DESCRIPTION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5CD5804-5FA4-D64C-B23E-88B974FE2F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8080814"/>
              </p:ext>
            </p:extLst>
          </p:nvPr>
        </p:nvGraphicFramePr>
        <p:xfrm>
          <a:off x="1438692" y="2112579"/>
          <a:ext cx="9338557" cy="4192812"/>
        </p:xfrm>
        <a:graphic>
          <a:graphicData uri="http://schemas.openxmlformats.org/drawingml/2006/table">
            <a:tbl>
              <a:tblPr firstRow="1" bandRow="1"/>
              <a:tblGrid>
                <a:gridCol w="505646">
                  <a:extLst>
                    <a:ext uri="{9D8B030D-6E8A-4147-A177-3AD203B41FA5}">
                      <a16:colId xmlns:a16="http://schemas.microsoft.com/office/drawing/2014/main" val="3961634516"/>
                    </a:ext>
                  </a:extLst>
                </a:gridCol>
                <a:gridCol w="3862300">
                  <a:extLst>
                    <a:ext uri="{9D8B030D-6E8A-4147-A177-3AD203B41FA5}">
                      <a16:colId xmlns:a16="http://schemas.microsoft.com/office/drawing/2014/main" val="718153944"/>
                    </a:ext>
                  </a:extLst>
                </a:gridCol>
                <a:gridCol w="4970611">
                  <a:extLst>
                    <a:ext uri="{9D8B030D-6E8A-4147-A177-3AD203B41FA5}">
                      <a16:colId xmlns:a16="http://schemas.microsoft.com/office/drawing/2014/main" val="1224374578"/>
                    </a:ext>
                  </a:extLst>
                </a:gridCol>
              </a:tblGrid>
              <a:tr h="250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>
                          <a:effectLst/>
                        </a:rPr>
                        <a:t>#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Attribute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Description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238384"/>
                  </a:ext>
                </a:extLst>
              </a:tr>
              <a:tr h="250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sz="1300">
                          <a:effectLst/>
                          <a:latin typeface="+mn-lt"/>
                        </a:rPr>
                        <a:t>ID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>
                          <a:effectLst/>
                          <a:latin typeface="+mn-lt"/>
                        </a:rPr>
                        <a:t>This is a unique identifier of the accident record.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13517"/>
                  </a:ext>
                </a:extLst>
              </a:tr>
              <a:tr h="830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sz="1300">
                          <a:effectLst/>
                          <a:latin typeface="+mn-lt"/>
                        </a:rPr>
                        <a:t>Severity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>
                          <a:effectLst/>
                          <a:latin typeface="+mn-lt"/>
                        </a:rPr>
                        <a:t>Shows the severity of the accident, a number between 1 and 4, where 1 indicates the least impact on traffic (i.e., short delay as a result of the accident) and 4 indicates a significant impact on traffic (i.e., long delay).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003545"/>
                  </a:ext>
                </a:extLst>
              </a:tr>
              <a:tr h="250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>
                          <a:effectLst/>
                          <a:latin typeface="+mn-lt"/>
                        </a:rPr>
                        <a:t>Start Time/ End Time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>
                          <a:effectLst/>
                          <a:latin typeface="+mn-lt"/>
                        </a:rPr>
                        <a:t>Shows start time and end time of the accident in local time zone.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06083"/>
                  </a:ext>
                </a:extLst>
              </a:tr>
              <a:tr h="309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sz="1300">
                          <a:effectLst/>
                          <a:latin typeface="+mn-lt"/>
                        </a:rPr>
                        <a:t>Weather Condition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>
                          <a:effectLst/>
                        </a:rPr>
                        <a:t>Shows the weather condition (rain, snow, thunderstorm, fog, etc.)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140041"/>
                  </a:ext>
                </a:extLst>
              </a:tr>
              <a:tr h="2509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dirty="0"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sz="1300">
                          <a:effectLst/>
                          <a:latin typeface="+mn-lt"/>
                        </a:rPr>
                        <a:t>Distance(mi)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>
                          <a:effectLst/>
                          <a:latin typeface="+mn-lt"/>
                        </a:rPr>
                        <a:t>The length of the road extent affected by the accident.</a:t>
                      </a:r>
                    </a:p>
                  </a:txBody>
                  <a:tcPr marL="24486" marR="24486" marT="12243" marB="12243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59534"/>
                  </a:ext>
                </a:extLst>
              </a:tr>
              <a:tr h="309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dirty="0">
                          <a:effectLst/>
                        </a:rPr>
                        <a:t>6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sz="1300">
                          <a:effectLst/>
                        </a:rPr>
                        <a:t>Side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>
                          <a:effectLst/>
                        </a:rPr>
                        <a:t>Shows the relative side of the street (Right/Left) in address field.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192372"/>
                  </a:ext>
                </a:extLst>
              </a:tr>
              <a:tr h="309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dirty="0">
                          <a:effectLst/>
                        </a:rPr>
                        <a:t>7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sz="1300">
                          <a:effectLst/>
                        </a:rPr>
                        <a:t>Location (Country, State, City, County, Zip code)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>
                          <a:effectLst/>
                        </a:rPr>
                        <a:t>Shows the country, state, city, county and zip code in address field.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09754"/>
                  </a:ext>
                </a:extLst>
              </a:tr>
              <a:tr h="309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dirty="0">
                          <a:effectLst/>
                        </a:rPr>
                        <a:t>8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sz="1300">
                          <a:effectLst/>
                        </a:rPr>
                        <a:t>Visibility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>
                          <a:effectLst/>
                        </a:rPr>
                        <a:t>Shows the visibility in miles.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024551"/>
                  </a:ext>
                </a:extLst>
              </a:tr>
              <a:tr h="5025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dirty="0">
                          <a:effectLst/>
                        </a:rPr>
                        <a:t>9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sz="1300">
                          <a:effectLst/>
                        </a:rPr>
                        <a:t>Traffic signal, Junction, Crossing, Station, Stop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>
                          <a:effectLst/>
                        </a:rPr>
                        <a:t>Shows presence of a traffic signal, junction, crossing, station or stop in a nearby location.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593862"/>
                  </a:ext>
                </a:extLst>
              </a:tr>
              <a:tr h="309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dirty="0">
                          <a:effectLst/>
                        </a:rPr>
                        <a:t>10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sz="1300">
                          <a:effectLst/>
                        </a:rPr>
                        <a:t>Sunrise/ Sunset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>
                          <a:effectLst/>
                        </a:rPr>
                        <a:t>Shows the period of day (i.e. day or night) based on sunrise/sunset.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276438"/>
                  </a:ext>
                </a:extLst>
              </a:tr>
              <a:tr h="3092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dirty="0">
                          <a:effectLst/>
                        </a:rPr>
                        <a:t>11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en-US" sz="1300">
                          <a:effectLst/>
                        </a:rPr>
                        <a:t>Duration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300" dirty="0">
                          <a:effectLst/>
                        </a:rPr>
                        <a:t>Shows duration of the accident</a:t>
                      </a:r>
                    </a:p>
                  </a:txBody>
                  <a:tcPr marL="82844" marR="82844" marT="41422" marB="41422" anchor="ctr">
                    <a:lnL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DC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660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81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4B6BF-7122-AE4C-AEEB-658BB96D2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PREPROCESSING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2787-FE8B-5848-A02E-64785467B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82" y="1885279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dirty="0"/>
              <a:t>Eliminated unwanted variables</a:t>
            </a:r>
          </a:p>
          <a:p>
            <a:r>
              <a:rPr lang="en-US" dirty="0"/>
              <a:t>Removed null values</a:t>
            </a:r>
          </a:p>
          <a:p>
            <a:r>
              <a:rPr lang="en-US" dirty="0"/>
              <a:t>Calculated Duration of accident using Start and End dates</a:t>
            </a:r>
          </a:p>
          <a:p>
            <a:r>
              <a:rPr lang="en-US" dirty="0"/>
              <a:t>Pivoted columns to interpret data </a:t>
            </a:r>
          </a:p>
        </p:txBody>
      </p:sp>
    </p:spTree>
    <p:extLst>
      <p:ext uri="{BB962C8B-B14F-4D97-AF65-F5344CB8AC3E}">
        <p14:creationId xmlns:p14="http://schemas.microsoft.com/office/powerpoint/2010/main" val="203040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FFD77-B339-4443-8BA5-EDE8BAC38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INITIAL ANALYSIS</a:t>
            </a:r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52B186-BB0F-794A-8DFD-C78784D6F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93"/>
          <a:stretch/>
        </p:blipFill>
        <p:spPr>
          <a:xfrm>
            <a:off x="4168793" y="975719"/>
            <a:ext cx="7716149" cy="46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68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8FBC4-2443-1F41-A3AF-B1B39102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CHALLENGES FACED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2CDC5E-0599-442F-9E9E-B4E6415DA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0170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700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2C843-6FD7-FE42-A2DC-2BD9D9FE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DASHBOARD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CF71D83-8B7D-E44C-A39A-0EC46E664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719" y="1586706"/>
            <a:ext cx="10072688" cy="5275571"/>
          </a:xfrm>
        </p:spPr>
      </p:pic>
    </p:spTree>
    <p:extLst>
      <p:ext uri="{BB962C8B-B14F-4D97-AF65-F5344CB8AC3E}">
        <p14:creationId xmlns:p14="http://schemas.microsoft.com/office/powerpoint/2010/main" val="2641487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321</Words>
  <Application>Microsoft Macintosh PowerPoint</Application>
  <PresentationFormat>Widescreen</PresentationFormat>
  <Paragraphs>56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US Accidents Data Analysis</vt:lpstr>
      <vt:lpstr>OBJECTIVES</vt:lpstr>
      <vt:lpstr>DATA DESCRIPTION</vt:lpstr>
      <vt:lpstr>DATA PREPROCESSING STEPS</vt:lpstr>
      <vt:lpstr>INITIAL ANALYSIS</vt:lpstr>
      <vt:lpstr>CHALLENGES FACED</vt:lpstr>
      <vt:lpstr>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Accident Data Analysis</dc:title>
  <dc:creator>Rochana Devidas Dudwadkar</dc:creator>
  <cp:lastModifiedBy>Rochana Devidas Dudwadkar</cp:lastModifiedBy>
  <cp:revision>5</cp:revision>
  <dcterms:created xsi:type="dcterms:W3CDTF">2021-08-18T20:14:02Z</dcterms:created>
  <dcterms:modified xsi:type="dcterms:W3CDTF">2021-11-18T23:49:50Z</dcterms:modified>
</cp:coreProperties>
</file>